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6"/>
  </p:notesMasterIdLst>
  <p:sldIdLst>
    <p:sldId id="256" r:id="rId2"/>
    <p:sldId id="288" r:id="rId3"/>
    <p:sldId id="290" r:id="rId4"/>
    <p:sldId id="299" r:id="rId5"/>
    <p:sldId id="303" r:id="rId6"/>
    <p:sldId id="304" r:id="rId7"/>
    <p:sldId id="305" r:id="rId8"/>
    <p:sldId id="300" r:id="rId9"/>
    <p:sldId id="302" r:id="rId10"/>
    <p:sldId id="307" r:id="rId11"/>
    <p:sldId id="293" r:id="rId12"/>
    <p:sldId id="298" r:id="rId13"/>
    <p:sldId id="306" r:id="rId14"/>
    <p:sldId id="279" r:id="rId15"/>
  </p:sldIdLst>
  <p:sldSz cx="9144000" cy="5143500" type="screen16x9"/>
  <p:notesSz cx="6858000" cy="9144000"/>
  <p:embeddedFontLst>
    <p:embeddedFont>
      <p:font typeface="Lora" panose="020B0604020202020204" charset="0"/>
      <p:regular r:id="rId17"/>
      <p:bold r:id="rId18"/>
      <p:italic r:id="rId19"/>
      <p:boldItalic r:id="rId20"/>
    </p:embeddedFont>
    <p:embeddedFont>
      <p:font typeface="Montserrat Medium" panose="020B0604020202020204" charset="0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62">
          <p15:clr>
            <a:srgbClr val="747775"/>
          </p15:clr>
        </p15:guide>
        <p15:guide id="4" orient="horz" pos="479">
          <p15:clr>
            <a:srgbClr val="747775"/>
          </p15:clr>
        </p15:guide>
        <p15:guide id="5" orient="horz" pos="413">
          <p15:clr>
            <a:srgbClr val="747775"/>
          </p15:clr>
        </p15:guide>
        <p15:guide id="6" pos="4142">
          <p15:clr>
            <a:srgbClr val="747775"/>
          </p15:clr>
        </p15:guide>
        <p15:guide id="7" orient="horz" pos="305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  <p:guide pos="562"/>
        <p:guide orient="horz" pos="479"/>
        <p:guide orient="horz" pos="413"/>
        <p:guide pos="4142"/>
        <p:guide orient="horz" pos="30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420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9" name="Google Shape;145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5385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46257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544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25462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50188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1763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1913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530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title">
  <p:cSld name="PPTMON 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custom">
  <p:cSld name="PPTMON custom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slide">
  <p:cSld name="PPTMON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2C4F"/>
            </a:gs>
            <a:gs pos="100000">
              <a:srgbClr val="1E123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/>
        </p:nvSpPr>
        <p:spPr>
          <a:xfrm>
            <a:off x="892850" y="2571750"/>
            <a:ext cx="73314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s-AR" sz="3700" b="1" dirty="0" smtClean="0">
                <a:solidFill>
                  <a:schemeClr val="lt1"/>
                </a:solidFill>
                <a:latin typeface="Lora"/>
              </a:rPr>
              <a:t>Boletín Sumar +. </a:t>
            </a:r>
            <a:r>
              <a:rPr lang="es-AR" sz="3700" b="1" dirty="0">
                <a:solidFill>
                  <a:schemeClr val="accent4"/>
                </a:solidFill>
                <a:latin typeface="Lora"/>
              </a:rPr>
              <a:t>Salta</a:t>
            </a:r>
            <a:r>
              <a:rPr lang="es-AR" sz="3700" b="1" dirty="0">
                <a:solidFill>
                  <a:schemeClr val="lt1"/>
                </a:solidFill>
                <a:latin typeface="Lora"/>
              </a:rPr>
              <a:t> </a:t>
            </a:r>
            <a:r>
              <a:rPr lang="ko" sz="3700" b="1" i="0" u="none" strike="noStrike" cap="none" dirty="0">
                <a:solidFill>
                  <a:schemeClr val="accent4"/>
                </a:solidFill>
                <a:latin typeface="Lora"/>
                <a:ea typeface="Lora"/>
                <a:cs typeface="Lora"/>
                <a:sym typeface="Lora"/>
              </a:rPr>
              <a:t/>
            </a:r>
            <a:br>
              <a:rPr lang="ko" sz="3700" b="1" i="0" u="none" strike="noStrike" cap="none" dirty="0">
                <a:solidFill>
                  <a:schemeClr val="accent4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lang="ko" sz="3700" b="1" i="0" u="none" strike="noStrike" cap="none" dirty="0">
                <a:solidFill>
                  <a:schemeClr val="accent4"/>
                </a:solidFill>
                <a:latin typeface="Lora"/>
                <a:ea typeface="Lora"/>
                <a:cs typeface="Lora"/>
                <a:sym typeface="Lora"/>
              </a:rPr>
              <a:t/>
            </a:r>
            <a:br>
              <a:rPr lang="ko" sz="3700" b="1" i="0" u="none" strike="noStrike" cap="none" dirty="0">
                <a:solidFill>
                  <a:schemeClr val="accent4"/>
                </a:solidFill>
                <a:latin typeface="Lora"/>
                <a:ea typeface="Lora"/>
                <a:cs typeface="Lora"/>
                <a:sym typeface="Lora"/>
              </a:rPr>
            </a:br>
            <a:endParaRPr sz="3700" b="1" i="0" u="none" strike="noStrike" cap="none" dirty="0">
              <a:solidFill>
                <a:schemeClr val="accent4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6" name="Google Shape;76;p23"/>
          <p:cNvSpPr txBox="1"/>
          <p:nvPr/>
        </p:nvSpPr>
        <p:spPr>
          <a:xfrm>
            <a:off x="2171700" y="4248977"/>
            <a:ext cx="48006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AR" sz="1100" smtClean="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Marzo </a:t>
            </a:r>
            <a:r>
              <a:rPr lang="es-AR" sz="1100" dirty="0" smtClean="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2026</a:t>
            </a:r>
            <a:endParaRPr sz="1100" b="0" i="0" u="none" strike="noStrike" cap="none" dirty="0">
              <a:solidFill>
                <a:schemeClr val="accent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77" name="Google Shape;7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0700" y="760950"/>
            <a:ext cx="1722600" cy="172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793" y="3779505"/>
            <a:ext cx="2280102" cy="1109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/>
          <p:nvPr/>
        </p:nvSpPr>
        <p:spPr>
          <a:xfrm>
            <a:off x="0" y="5048100"/>
            <a:ext cx="9144000" cy="95400"/>
          </a:xfrm>
          <a:prstGeom prst="rect">
            <a:avLst/>
          </a:prstGeom>
          <a:solidFill>
            <a:srgbClr val="242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42C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0275" y="690275"/>
            <a:ext cx="2371724" cy="39156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495839" y="1116787"/>
            <a:ext cx="6131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>
              <a:solidFill>
                <a:srgbClr val="7030A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418779" y="188422"/>
            <a:ext cx="596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800" b="1" dirty="0" smtClean="0">
                <a:latin typeface="Lora" panose="020B0604020202020204" charset="0"/>
              </a:rPr>
              <a:t>Inversiones realizadas durante marzo 2026 </a:t>
            </a:r>
            <a:endParaRPr lang="es-AR" sz="1800" b="1" dirty="0">
              <a:latin typeface="Lora" panose="020B060402020202020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915402"/>
              </p:ext>
            </p:extLst>
          </p:nvPr>
        </p:nvGraphicFramePr>
        <p:xfrm>
          <a:off x="509573" y="1400427"/>
          <a:ext cx="7450702" cy="2181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5351">
                  <a:extLst>
                    <a:ext uri="{9D8B030D-6E8A-4147-A177-3AD203B41FA5}">
                      <a16:colId xmlns:a16="http://schemas.microsoft.com/office/drawing/2014/main" val="873904094"/>
                    </a:ext>
                  </a:extLst>
                </a:gridCol>
                <a:gridCol w="3725351">
                  <a:extLst>
                    <a:ext uri="{9D8B030D-6E8A-4147-A177-3AD203B41FA5}">
                      <a16:colId xmlns:a16="http://schemas.microsoft.com/office/drawing/2014/main" val="378986548"/>
                    </a:ext>
                  </a:extLst>
                </a:gridCol>
              </a:tblGrid>
              <a:tr h="303746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Establecimientos</a:t>
                      </a:r>
                      <a:r>
                        <a:rPr lang="es-AR" baseline="0" dirty="0" smtClean="0"/>
                        <a:t> de salud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Inversiones significativas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549118"/>
                  </a:ext>
                </a:extLst>
              </a:tr>
              <a:tr h="492998">
                <a:tc>
                  <a:txBody>
                    <a:bodyPr/>
                    <a:lstStyle/>
                    <a:p>
                      <a:r>
                        <a:rPr lang="es-AR" dirty="0" smtClean="0"/>
                        <a:t>Hospital</a:t>
                      </a:r>
                      <a:r>
                        <a:rPr lang="es-AR" baseline="0" dirty="0" smtClean="0"/>
                        <a:t> de Salvador Mazza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Lavarropa</a:t>
                      </a:r>
                      <a:r>
                        <a:rPr lang="es-AR" baseline="0" dirty="0" smtClean="0"/>
                        <a:t> Colini de PVC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071197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r>
                        <a:rPr lang="es-AR" dirty="0" smtClean="0"/>
                        <a:t>Hospital</a:t>
                      </a:r>
                      <a:r>
                        <a:rPr lang="es-AR" baseline="0" dirty="0" smtClean="0"/>
                        <a:t> de Tartagal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1 computadora completa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013046"/>
                  </a:ext>
                </a:extLst>
              </a:tr>
              <a:tr h="429204">
                <a:tc>
                  <a:txBody>
                    <a:bodyPr/>
                    <a:lstStyle/>
                    <a:p>
                      <a:r>
                        <a:rPr lang="es-AR" dirty="0" smtClean="0"/>
                        <a:t>Hospital Señor del Milagro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1 computadora completa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866101"/>
                  </a:ext>
                </a:extLst>
              </a:tr>
              <a:tr h="312665">
                <a:tc>
                  <a:txBody>
                    <a:bodyPr/>
                    <a:lstStyle/>
                    <a:p>
                      <a:r>
                        <a:rPr lang="es-AR" dirty="0" smtClean="0"/>
                        <a:t>Centro</a:t>
                      </a:r>
                      <a:r>
                        <a:rPr lang="es-AR" baseline="0" dirty="0" smtClean="0"/>
                        <a:t> de Salud San Rafael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8 sillas giratorias con apoyo,</a:t>
                      </a:r>
                      <a:r>
                        <a:rPr lang="es-AR" baseline="0" dirty="0" smtClean="0"/>
                        <a:t> 6 sillas para oficina tapizadas y reforzadas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584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63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/>
          <p:nvPr/>
        </p:nvSpPr>
        <p:spPr>
          <a:xfrm>
            <a:off x="0" y="5048100"/>
            <a:ext cx="9144000" cy="95400"/>
          </a:xfrm>
          <a:prstGeom prst="rect">
            <a:avLst/>
          </a:prstGeom>
          <a:solidFill>
            <a:srgbClr val="242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42C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0275" y="690275"/>
            <a:ext cx="2371724" cy="39156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252330" y="1663147"/>
            <a:ext cx="2961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>
              <a:solidFill>
                <a:srgbClr val="7030A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92714" y="518733"/>
            <a:ext cx="6642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800" b="1" dirty="0" smtClean="0">
                <a:latin typeface="Lora" panose="020B0604020202020204" charset="0"/>
              </a:rPr>
              <a:t>El cumplimiento de las trazadoras posibilita que la Provincia cumpla indicadores de salud y reciba  más recursos </a:t>
            </a:r>
            <a:endParaRPr lang="es-AR" sz="1800" b="1" dirty="0">
              <a:latin typeface="Lora" panose="020B060402020202020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14" y="1382885"/>
            <a:ext cx="6642954" cy="344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1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/>
          <p:nvPr/>
        </p:nvSpPr>
        <p:spPr>
          <a:xfrm>
            <a:off x="0" y="5048100"/>
            <a:ext cx="9144000" cy="95400"/>
          </a:xfrm>
          <a:prstGeom prst="rect">
            <a:avLst/>
          </a:prstGeom>
          <a:solidFill>
            <a:srgbClr val="242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42C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3012" y="617538"/>
            <a:ext cx="2371724" cy="39156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252330" y="1663147"/>
            <a:ext cx="2961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>
              <a:solidFill>
                <a:srgbClr val="7030A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496291" y="477982"/>
            <a:ext cx="6068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800" b="1" dirty="0" smtClean="0">
                <a:latin typeface="Lora" panose="020B0604020202020204" charset="0"/>
              </a:rPr>
              <a:t>Desde el Programa Sumar se acompaña a los equipos de salud con Auditorías de Rectoría</a:t>
            </a:r>
            <a:endParaRPr lang="es-AR" sz="1800" b="1" dirty="0">
              <a:latin typeface="Lora" panose="020B060402020202020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96143" y="1331880"/>
            <a:ext cx="51902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200" dirty="0" smtClean="0"/>
              <a:t>El Plan de Servicios de Salud del Programa Sumar incluye las prestaciones y los atributos de calidad que se deben tener en cuenta a la hora de realizar la atención.</a:t>
            </a:r>
          </a:p>
          <a:p>
            <a:pPr algn="just"/>
            <a:endParaRPr lang="es-AR" sz="1200" dirty="0"/>
          </a:p>
          <a:p>
            <a:pPr algn="just"/>
            <a:r>
              <a:rPr lang="es-AR" sz="1200" dirty="0" smtClean="0"/>
              <a:t>Esos atributos de calidad –una vez realizada la atención- se plasman en la historia clínica de cada beneficiario y luego se facturan para la transferencia de fondos desde el programa de salud.</a:t>
            </a:r>
          </a:p>
          <a:p>
            <a:pPr algn="just"/>
            <a:endParaRPr lang="es-AR" sz="1200" dirty="0"/>
          </a:p>
          <a:p>
            <a:pPr algn="just"/>
            <a:r>
              <a:rPr lang="es-AR" sz="1200" dirty="0" smtClean="0"/>
              <a:t>Desde el área Auditoría y Supervisión se realizan visitas permanentes a hospitales y centros de salud con la finalidad de mejorar la facturación a través de la observación de la calidad de información y la oportuna corrección de datos.</a:t>
            </a:r>
          </a:p>
          <a:p>
            <a:pPr algn="just"/>
            <a:endParaRPr lang="es-AR" sz="1200" dirty="0"/>
          </a:p>
          <a:p>
            <a:pPr algn="just"/>
            <a:r>
              <a:rPr lang="es-AR" sz="1200" dirty="0" smtClean="0"/>
              <a:t>Así también, para incentivar prestaciones relacionadas con Enfermedades Crónicas No Trasmisibles, Control de Embarazo y Cobertura Efectiva Básica.</a:t>
            </a:r>
          </a:p>
          <a:p>
            <a:pPr algn="just"/>
            <a:endParaRPr lang="es-AR" sz="1200" dirty="0"/>
          </a:p>
          <a:p>
            <a:pPr algn="just"/>
            <a:r>
              <a:rPr lang="es-AR" sz="1200" dirty="0" smtClean="0"/>
              <a:t>Con este trabajo se busca evitar débitos e incrementar recursos para la Provincia y específicamente, para la red pública de salud. </a:t>
            </a:r>
          </a:p>
          <a:p>
            <a:pPr algn="just"/>
            <a:endParaRPr lang="es-AR" dirty="0"/>
          </a:p>
          <a:p>
            <a:pPr algn="just"/>
            <a:endParaRPr lang="es-AR" dirty="0" smtClean="0"/>
          </a:p>
          <a:p>
            <a:endParaRPr lang="es-AR" dirty="0"/>
          </a:p>
        </p:txBody>
      </p:sp>
      <p:sp>
        <p:nvSpPr>
          <p:cNvPr id="5" name="CuadroTexto 4"/>
          <p:cNvSpPr txBox="1"/>
          <p:nvPr/>
        </p:nvSpPr>
        <p:spPr>
          <a:xfrm>
            <a:off x="5677551" y="1755186"/>
            <a:ext cx="2021030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AR" dirty="0" smtClean="0"/>
              <a:t>Centros de salud que se visitaron:</a:t>
            </a:r>
          </a:p>
          <a:p>
            <a:pPr algn="just"/>
            <a:r>
              <a:rPr lang="es-AR" dirty="0" smtClean="0"/>
              <a:t>N°: 10, 1, 9, 60, 63, 6, 24 y 27.</a:t>
            </a:r>
            <a:endParaRPr lang="es-AR" dirty="0"/>
          </a:p>
          <a:p>
            <a:endParaRPr lang="es-AR" dirty="0"/>
          </a:p>
        </p:txBody>
      </p:sp>
      <p:sp>
        <p:nvSpPr>
          <p:cNvPr id="6" name="CuadroTexto 5"/>
          <p:cNvSpPr txBox="1"/>
          <p:nvPr/>
        </p:nvSpPr>
        <p:spPr>
          <a:xfrm>
            <a:off x="5677551" y="3148200"/>
            <a:ext cx="202103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 smtClean="0"/>
              <a:t>Las visitas a los equipos de salud permiten compartir experiencias exitosas para su implementación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5194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/>
          <p:nvPr/>
        </p:nvSpPr>
        <p:spPr>
          <a:xfrm>
            <a:off x="0" y="5048100"/>
            <a:ext cx="9144000" cy="95400"/>
          </a:xfrm>
          <a:prstGeom prst="rect">
            <a:avLst/>
          </a:prstGeom>
          <a:solidFill>
            <a:srgbClr val="242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42C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0275" y="690275"/>
            <a:ext cx="2371724" cy="39156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252330" y="1663147"/>
            <a:ext cx="2961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>
              <a:solidFill>
                <a:srgbClr val="7030A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7" y="607114"/>
            <a:ext cx="808384" cy="75004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798016" y="714395"/>
            <a:ext cx="2042975" cy="553998"/>
          </a:xfrm>
          <a:prstGeom prst="rect">
            <a:avLst/>
          </a:prstGeom>
          <a:solidFill>
            <a:srgbClr val="00206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AR" sz="1000" dirty="0" smtClean="0">
                <a:solidFill>
                  <a:schemeClr val="bg1"/>
                </a:solidFill>
              </a:rPr>
              <a:t>Susana Velazco, coordinadora ejecutiva jurisdiccional del Programa Sumar +</a:t>
            </a:r>
            <a:endParaRPr lang="es-AR" sz="1000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28869" y="1483247"/>
            <a:ext cx="6970644" cy="3139321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sz="1200" dirty="0" smtClean="0"/>
              <a:t>La coordinadora ejecutiva jurisdiccional, Susana </a:t>
            </a:r>
            <a:r>
              <a:rPr lang="es-AR" sz="1200" dirty="0" smtClean="0"/>
              <a:t>Velazco destacó el esfuerzo mancomunado que vienen desarrollando los equipos de salud de la Provincia para incluir a la población sin cobertura explícita al programa</a:t>
            </a:r>
            <a:r>
              <a:rPr lang="es-AR" sz="1200" dirty="0" smtClean="0"/>
              <a:t>. Las acciones que se llevan a cabo son: </a:t>
            </a:r>
            <a:r>
              <a:rPr lang="es-AR" sz="1200" dirty="0" smtClean="0"/>
              <a:t>la búsqueda activa en terreno y la demanda espontánea que se da en la mesa de entrada de los dispositivos de salud.</a:t>
            </a:r>
          </a:p>
          <a:p>
            <a:pPr algn="just">
              <a:lnSpc>
                <a:spcPct val="150000"/>
              </a:lnSpc>
            </a:pPr>
            <a:r>
              <a:rPr lang="es-AR" sz="1200" dirty="0" smtClean="0"/>
              <a:t>En relación con el cuidado de la salud, se promueve que los beneficiarios reciban al menos un control cada seis meses y de esa forma dar cumplimiento a la Cobertura Efectiva Básica. Ya que el cumplimiento de indicadores sanitarios, además de prevenir enfermedades, permite que la Provincia cuente con más recursos para invertir en la red pública sanitaria.</a:t>
            </a:r>
          </a:p>
          <a:p>
            <a:pPr algn="just">
              <a:lnSpc>
                <a:spcPct val="150000"/>
              </a:lnSpc>
            </a:pPr>
            <a:r>
              <a:rPr lang="es-AR" sz="1200" dirty="0" smtClean="0"/>
              <a:t>Cabe destacar, que durante marzo se continúo trabajando en el acompañamiento y articulación de objetivos con los efectores a fin de mejorar el registro de prestaciones en las historias clínicas de los beneficiarios, en su oportuna facturación y en la rectoría de auditorías a fin de evitar débitos. </a:t>
            </a:r>
            <a:endParaRPr lang="es-AR" sz="1200" dirty="0" smtClean="0"/>
          </a:p>
        </p:txBody>
      </p:sp>
    </p:spTree>
    <p:extLst>
      <p:ext uri="{BB962C8B-B14F-4D97-AF65-F5344CB8AC3E}">
        <p14:creationId xmlns:p14="http://schemas.microsoft.com/office/powerpoint/2010/main" val="337535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2" name="Google Shape;1462;p46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7943850" y="690263"/>
            <a:ext cx="2371725" cy="39153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3" name="Google Shape;1463;p46"/>
          <p:cNvCxnSpPr/>
          <p:nvPr/>
        </p:nvCxnSpPr>
        <p:spPr>
          <a:xfrm>
            <a:off x="892850" y="760950"/>
            <a:ext cx="53721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3921"/>
              </a:srgbClr>
            </a:outerShdw>
          </a:effectLst>
        </p:spPr>
      </p:cxnSp>
      <p:pic>
        <p:nvPicPr>
          <p:cNvPr id="1465" name="Google Shape;1465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0" y="4248080"/>
            <a:ext cx="1477030" cy="6073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7;p25">
            <a:extLst>
              <a:ext uri="{FF2B5EF4-FFF2-40B4-BE49-F238E27FC236}">
                <a16:creationId xmlns:a16="http://schemas.microsoft.com/office/drawing/2014/main" id="{C82A064D-C317-4824-B3FA-D76AC16924AA}"/>
              </a:ext>
            </a:extLst>
          </p:cNvPr>
          <p:cNvSpPr txBox="1"/>
          <p:nvPr/>
        </p:nvSpPr>
        <p:spPr>
          <a:xfrm>
            <a:off x="812888" y="4355527"/>
            <a:ext cx="1595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altLang="ko" sz="900" b="1" i="0" u="none" strike="noStrike" cap="none" dirty="0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Programa </a:t>
            </a:r>
            <a:r>
              <a:rPr lang="es-ES" altLang="ko" sz="900" b="1" i="0" u="none" strike="noStrike" cap="none" dirty="0" smtClean="0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Sumar +</a:t>
            </a:r>
            <a:endParaRPr sz="800" b="1" i="0" u="none" strike="noStrike" cap="none" dirty="0">
              <a:solidFill>
                <a:srgbClr val="CC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altLang="ko" sz="900" b="0" i="0" u="none" strike="noStrike" cap="none" dirty="0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Provincia de Salta</a:t>
            </a:r>
            <a:endParaRPr sz="900" b="0" i="0" u="none" strike="noStrike" cap="none" dirty="0">
              <a:solidFill>
                <a:srgbClr val="CC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88FB070-6603-4A3A-BB13-501355613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8900" y="4207747"/>
            <a:ext cx="1410820" cy="68795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92850" y="1143000"/>
            <a:ext cx="537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bg1"/>
                </a:solidFill>
              </a:rPr>
              <a:t>Muchas gracias</a:t>
            </a:r>
            <a:endParaRPr lang="es-A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/>
          <p:nvPr/>
        </p:nvSpPr>
        <p:spPr>
          <a:xfrm>
            <a:off x="0" y="5048100"/>
            <a:ext cx="9144000" cy="95400"/>
          </a:xfrm>
          <a:prstGeom prst="rect">
            <a:avLst/>
          </a:prstGeom>
          <a:solidFill>
            <a:srgbClr val="242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42C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0275" y="690275"/>
            <a:ext cx="2371724" cy="39156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53;p27">
            <a:extLst>
              <a:ext uri="{FF2B5EF4-FFF2-40B4-BE49-F238E27FC236}">
                <a16:creationId xmlns:a16="http://schemas.microsoft.com/office/drawing/2014/main" id="{B71B3303-421E-4A78-BCEE-357D2C0D36FD}"/>
              </a:ext>
            </a:extLst>
          </p:cNvPr>
          <p:cNvSpPr txBox="1"/>
          <p:nvPr/>
        </p:nvSpPr>
        <p:spPr>
          <a:xfrm>
            <a:off x="807124" y="2584532"/>
            <a:ext cx="5967163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AR" sz="1100" dirty="0">
              <a:solidFill>
                <a:srgbClr val="242C4F"/>
              </a:solidFill>
              <a:latin typeface="Montserrat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96347" y="336567"/>
            <a:ext cx="7951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800" b="1" dirty="0" smtClean="0">
                <a:solidFill>
                  <a:srgbClr val="FFC000"/>
                </a:solidFill>
                <a:latin typeface="Lora" panose="020B0604020202020204" charset="0"/>
              </a:rPr>
              <a:t>Continúa la inclusión de personas sin obra social al Programa Sumar+</a:t>
            </a:r>
            <a:endParaRPr lang="es-AR" sz="1800" b="1" dirty="0">
              <a:solidFill>
                <a:srgbClr val="FFC000"/>
              </a:solidFill>
              <a:latin typeface="Lora" panose="020B060402020202020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48985" y="841310"/>
            <a:ext cx="3403012" cy="398570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AR" sz="1100" dirty="0" smtClean="0"/>
              <a:t>El Programa Sumar + incentiva la inclusión de personas sin obra social ni prepaga mediante acciones de promoción de inscripciones.</a:t>
            </a:r>
          </a:p>
          <a:p>
            <a:pPr algn="just"/>
            <a:endParaRPr lang="es-AR" sz="1100" dirty="0"/>
          </a:p>
          <a:p>
            <a:pPr algn="just"/>
            <a:r>
              <a:rPr lang="es-AR" sz="1100" dirty="0" smtClean="0"/>
              <a:t>Las inscripciones se realizan en los hospitales y centros de salud de toda la Provincia.</a:t>
            </a:r>
          </a:p>
          <a:p>
            <a:pPr algn="just"/>
            <a:endParaRPr lang="es-AR" sz="1100" dirty="0" smtClean="0"/>
          </a:p>
          <a:p>
            <a:pPr algn="just"/>
            <a:r>
              <a:rPr lang="es-AR" sz="1100" dirty="0"/>
              <a:t>Se </a:t>
            </a:r>
            <a:r>
              <a:rPr lang="es-AR" sz="1100" dirty="0" smtClean="0"/>
              <a:t>deben </a:t>
            </a:r>
            <a:r>
              <a:rPr lang="es-AR" sz="1100" dirty="0"/>
              <a:t>promocionar desde la oficina de recepción y/o administración de los establecimientos de </a:t>
            </a:r>
            <a:r>
              <a:rPr lang="es-AR" sz="1100" dirty="0" smtClean="0"/>
              <a:t>salud, verificando si las personas que solicitan la atención poseen obra social y en caso negativo, realizar su inscripción.</a:t>
            </a:r>
          </a:p>
          <a:p>
            <a:pPr algn="just"/>
            <a:endParaRPr lang="es-AR" sz="1100" dirty="0" smtClean="0"/>
          </a:p>
          <a:p>
            <a:pPr algn="just"/>
            <a:r>
              <a:rPr lang="es-AR" sz="1100" dirty="0" smtClean="0"/>
              <a:t>El trámite es gratuito y el único requisito es la presentación de DNI de quien se vaya a anotar.</a:t>
            </a:r>
            <a:endParaRPr lang="es-AR" sz="1100" dirty="0"/>
          </a:p>
          <a:p>
            <a:pPr algn="just"/>
            <a:endParaRPr lang="es-AR" sz="1100" dirty="0"/>
          </a:p>
          <a:p>
            <a:pPr algn="just"/>
            <a:r>
              <a:rPr lang="es-AR" sz="1100" dirty="0" smtClean="0"/>
              <a:t>La inscripción es </a:t>
            </a:r>
            <a:r>
              <a:rPr lang="es-AR" sz="1100" dirty="0"/>
              <a:t>requisito obligatorio para acceder </a:t>
            </a:r>
            <a:r>
              <a:rPr lang="es-AR" sz="1100" dirty="0" smtClean="0"/>
              <a:t>a </a:t>
            </a:r>
            <a:r>
              <a:rPr lang="es-AR" sz="1100" dirty="0"/>
              <a:t>la </a:t>
            </a:r>
            <a:r>
              <a:rPr lang="es-AR" sz="1100" dirty="0" smtClean="0"/>
              <a:t>Asignación por Embarazo, Asignación </a:t>
            </a:r>
            <a:r>
              <a:rPr lang="es-AR" sz="1100" dirty="0"/>
              <a:t>Universal por </a:t>
            </a:r>
            <a:r>
              <a:rPr lang="es-AR" sz="1100" dirty="0" smtClean="0"/>
              <a:t>Hijo y/o Salud Integral, trámite que realiza el beneficiario en ANSES con la presentación de la constancia de Sumar+.</a:t>
            </a:r>
          </a:p>
          <a:p>
            <a:pPr algn="just"/>
            <a:endParaRPr lang="es-AR" sz="1100" dirty="0"/>
          </a:p>
          <a:p>
            <a:pPr algn="just"/>
            <a:endParaRPr lang="es-AR" sz="1100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91" y="841310"/>
            <a:ext cx="2702109" cy="20265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90" y="2910976"/>
            <a:ext cx="2702109" cy="202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5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/>
          <p:nvPr/>
        </p:nvSpPr>
        <p:spPr>
          <a:xfrm>
            <a:off x="0" y="5048100"/>
            <a:ext cx="9144000" cy="95400"/>
          </a:xfrm>
          <a:prstGeom prst="rect">
            <a:avLst/>
          </a:prstGeom>
          <a:solidFill>
            <a:srgbClr val="242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42C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0275" y="690275"/>
            <a:ext cx="2371724" cy="39156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983476" y="403528"/>
            <a:ext cx="6369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800" b="1" dirty="0" smtClean="0">
                <a:solidFill>
                  <a:srgbClr val="FFC000"/>
                </a:solidFill>
                <a:latin typeface="Lora" panose="020B0604020202020204" charset="0"/>
              </a:rPr>
              <a:t>El padrón de beneficiarios activos trepó a 765.550 personas bajo cobertura Sumar +</a:t>
            </a:r>
            <a:endParaRPr lang="es-AR" sz="1800" b="1" dirty="0">
              <a:solidFill>
                <a:srgbClr val="FFC000"/>
              </a:solidFill>
              <a:latin typeface="Lora" panose="020B060402020202020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58535" y="1208415"/>
            <a:ext cx="31906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100" dirty="0" smtClean="0"/>
              <a:t>La población bajo cobertura del Programa Sumar + ascendió a </a:t>
            </a:r>
            <a:r>
              <a:rPr lang="es-AR" sz="1100" b="1" dirty="0" smtClean="0"/>
              <a:t>765.550</a:t>
            </a:r>
            <a:r>
              <a:rPr lang="es-AR" sz="1100" dirty="0" smtClean="0"/>
              <a:t> beneficiarios/as activos en marzo de este año.</a:t>
            </a:r>
          </a:p>
          <a:p>
            <a:pPr algn="just"/>
            <a:endParaRPr lang="es-AR" sz="1100" dirty="0"/>
          </a:p>
          <a:p>
            <a:pPr algn="just"/>
            <a:r>
              <a:rPr lang="es-AR" sz="1100" dirty="0" smtClean="0"/>
              <a:t>Está conformado por:</a:t>
            </a:r>
          </a:p>
          <a:p>
            <a:pPr algn="just"/>
            <a:endParaRPr lang="es-AR" sz="1100" dirty="0" smtClean="0"/>
          </a:p>
          <a:p>
            <a:pPr algn="just"/>
            <a:r>
              <a:rPr lang="es-AR" sz="1100" dirty="0" smtClean="0"/>
              <a:t>Recién nacidos a 5 años: </a:t>
            </a:r>
            <a:r>
              <a:rPr lang="es-AR" sz="1100" b="1" dirty="0" smtClean="0"/>
              <a:t>65.318</a:t>
            </a:r>
          </a:p>
          <a:p>
            <a:pPr algn="just"/>
            <a:r>
              <a:rPr lang="es-AR" sz="1100" dirty="0" smtClean="0"/>
              <a:t>Niños y niñas de  6 a 9 años: </a:t>
            </a:r>
            <a:r>
              <a:rPr lang="es-AR" sz="1100" b="1" dirty="0" smtClean="0"/>
              <a:t>54.922</a:t>
            </a:r>
          </a:p>
          <a:p>
            <a:pPr algn="just"/>
            <a:r>
              <a:rPr lang="es-AR" sz="1100" dirty="0" smtClean="0"/>
              <a:t>Adolescentes de 10 a 19 años: </a:t>
            </a:r>
            <a:r>
              <a:rPr lang="es-AR" sz="1100" b="1" dirty="0" smtClean="0"/>
              <a:t>147.122</a:t>
            </a:r>
          </a:p>
          <a:p>
            <a:pPr algn="just"/>
            <a:r>
              <a:rPr lang="es-AR" sz="1100" dirty="0" smtClean="0"/>
              <a:t>Mujeres mayores de 20 años: </a:t>
            </a:r>
            <a:r>
              <a:rPr lang="es-AR" sz="1100" b="1" dirty="0" smtClean="0"/>
              <a:t>260.666</a:t>
            </a:r>
          </a:p>
          <a:p>
            <a:pPr algn="just"/>
            <a:r>
              <a:rPr lang="es-AR" sz="1100" dirty="0" smtClean="0"/>
              <a:t>Varones mayores de 20 años: </a:t>
            </a:r>
            <a:r>
              <a:rPr lang="es-AR" sz="1100" b="1" dirty="0" smtClean="0"/>
              <a:t>237.532</a:t>
            </a:r>
          </a:p>
          <a:p>
            <a:pPr algn="just"/>
            <a:endParaRPr lang="es-AR" sz="1100" b="1" dirty="0" smtClean="0"/>
          </a:p>
          <a:p>
            <a:pPr algn="just"/>
            <a:r>
              <a:rPr lang="es-AR" sz="1100" dirty="0" smtClean="0"/>
              <a:t>Los beneficiarios históricos son </a:t>
            </a:r>
            <a:r>
              <a:rPr lang="es-AR" sz="1100" b="1" dirty="0" smtClean="0"/>
              <a:t>945.583</a:t>
            </a:r>
            <a:r>
              <a:rPr lang="es-AR" sz="1100" dirty="0" smtClean="0"/>
              <a:t>,</a:t>
            </a:r>
            <a:r>
              <a:rPr lang="es-AR" sz="1100" b="1" dirty="0" smtClean="0"/>
              <a:t> </a:t>
            </a:r>
            <a:r>
              <a:rPr lang="es-AR" sz="1100" dirty="0" smtClean="0"/>
              <a:t>personas que estuvieron incluidas en algún momento.</a:t>
            </a:r>
            <a:endParaRPr lang="es-AR" sz="1100" b="1" dirty="0" smtClean="0"/>
          </a:p>
          <a:p>
            <a:pPr algn="just"/>
            <a:endParaRPr lang="es-AR" sz="1100" dirty="0" smtClean="0"/>
          </a:p>
          <a:p>
            <a:pPr algn="just"/>
            <a:r>
              <a:rPr lang="es-AR" sz="1100" dirty="0" smtClean="0"/>
              <a:t>Se busca que la población bajo cobertura reciba un control de salud socio sanitario semestral para dar cumplimiento a la Cobertura Efectiva Básica.</a:t>
            </a:r>
            <a:endParaRPr lang="es-AR" sz="11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29" y="1492027"/>
            <a:ext cx="3699164" cy="277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/>
          <p:nvPr/>
        </p:nvSpPr>
        <p:spPr>
          <a:xfrm>
            <a:off x="0" y="5048100"/>
            <a:ext cx="9144000" cy="95400"/>
          </a:xfrm>
          <a:prstGeom prst="rect">
            <a:avLst/>
          </a:prstGeom>
          <a:solidFill>
            <a:srgbClr val="242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42C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0275" y="690275"/>
            <a:ext cx="2371724" cy="39156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983476" y="403528"/>
            <a:ext cx="6369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800" b="1" dirty="0" smtClean="0">
                <a:solidFill>
                  <a:srgbClr val="FFC000"/>
                </a:solidFill>
                <a:latin typeface="Lora" panose="020B0604020202020204" charset="0"/>
              </a:rPr>
              <a:t>Son $213.784.405 los fondos transferidos por Sumar + a hospitales y centros en marzo</a:t>
            </a:r>
            <a:endParaRPr lang="es-AR" sz="1800" b="1" dirty="0">
              <a:solidFill>
                <a:srgbClr val="FFC000"/>
              </a:solidFill>
              <a:latin typeface="Lora" panose="020B060402020202020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80582" y="1049859"/>
            <a:ext cx="31906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100" dirty="0" smtClean="0"/>
              <a:t>Ascienden a $ 213.784.405 los montos transferidos por el Programa Sumar + a los equipos de salud provinciales por las prestaciones brindadas a la población bajo cobertura.</a:t>
            </a:r>
          </a:p>
          <a:p>
            <a:pPr algn="just"/>
            <a:endParaRPr lang="es-AR" sz="1100" dirty="0" smtClean="0"/>
          </a:p>
          <a:p>
            <a:pPr algn="just"/>
            <a:r>
              <a:rPr lang="es-AR" sz="1100" dirty="0" smtClean="0"/>
              <a:t>Esos fondos se destinan al fortalecimiento de los servicios de salud para mejorar la accesibilidad y calidad de atención orientada a toda la comunidad.</a:t>
            </a:r>
          </a:p>
          <a:p>
            <a:pPr algn="just"/>
            <a:endParaRPr lang="es-AR" sz="1100" dirty="0"/>
          </a:p>
          <a:p>
            <a:pPr algn="just"/>
            <a:r>
              <a:rPr lang="es-AR" sz="1100" dirty="0" smtClean="0"/>
              <a:t>Se utilizan en compra de equipamiento, mejoras edilicias y capacitación del recurso humano.</a:t>
            </a:r>
          </a:p>
          <a:p>
            <a:pPr algn="just"/>
            <a:endParaRPr lang="es-AR" sz="1100" dirty="0"/>
          </a:p>
          <a:p>
            <a:pPr algn="just"/>
            <a:r>
              <a:rPr lang="es-AR" sz="1100" dirty="0" smtClean="0"/>
              <a:t>Los centros de salud y hospitales publican a través de su cartelera de uso de fondos las inversiones que realizan. Lo que permite mostrar transparencia al equipo de salud y a la comunidad.</a:t>
            </a:r>
          </a:p>
          <a:p>
            <a:pPr algn="just"/>
            <a:endParaRPr lang="es-AR" sz="1100" dirty="0" smtClean="0"/>
          </a:p>
          <a:p>
            <a:pPr algn="just"/>
            <a:r>
              <a:rPr lang="es-AR" sz="1100" dirty="0" smtClean="0"/>
              <a:t>Las carteleras de uso de fondos se colocan en salas de espera de alta circulación.</a:t>
            </a:r>
            <a:endParaRPr lang="es-AR" sz="1100" dirty="0"/>
          </a:p>
          <a:p>
            <a:pPr algn="just"/>
            <a:endParaRPr lang="es-AR" sz="1100" dirty="0"/>
          </a:p>
          <a:p>
            <a:pPr algn="just"/>
            <a:endParaRPr lang="es-AR" sz="11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5" t="16565" r="14243" b="11111"/>
          <a:stretch/>
        </p:blipFill>
        <p:spPr>
          <a:xfrm>
            <a:off x="3908220" y="1270943"/>
            <a:ext cx="4015028" cy="333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4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88828" y="531628"/>
            <a:ext cx="736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800" b="1" dirty="0">
                <a:latin typeface="Lora" panose="020B0604020202020204" charset="0"/>
              </a:rPr>
              <a:t>T</a:t>
            </a:r>
            <a:r>
              <a:rPr lang="es-AR" sz="1800" b="1" dirty="0" smtClean="0">
                <a:latin typeface="Lora" panose="020B0604020202020204" charset="0"/>
              </a:rPr>
              <a:t>ransferencias a los establecimientos provinciales de salud</a:t>
            </a:r>
            <a:endParaRPr lang="es-AR" sz="1800" b="1" dirty="0">
              <a:latin typeface="Lora" panose="020B060402020202020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402771" y="1136749"/>
            <a:ext cx="6338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/>
              <a:t>Hospitales de Zona Norte</a:t>
            </a:r>
            <a:endParaRPr lang="es-AR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638" y="1576604"/>
            <a:ext cx="5618741" cy="27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1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88828" y="531628"/>
            <a:ext cx="736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800" b="1" dirty="0">
                <a:latin typeface="Lora" panose="020B0604020202020204" charset="0"/>
              </a:rPr>
              <a:t>T</a:t>
            </a:r>
            <a:r>
              <a:rPr lang="es-AR" sz="1800" b="1" dirty="0" smtClean="0">
                <a:latin typeface="Lora" panose="020B0604020202020204" charset="0"/>
              </a:rPr>
              <a:t>ransferencias a los establecimientos provinciales de salud</a:t>
            </a:r>
            <a:endParaRPr lang="es-AR" sz="1800" b="1" dirty="0">
              <a:latin typeface="Lora" panose="020B060402020202020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465118" y="900960"/>
            <a:ext cx="6619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/>
              <a:t>Hospitales de Zona Oeste</a:t>
            </a:r>
            <a:endParaRPr lang="es-AR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942" y="1208737"/>
            <a:ext cx="4795867" cy="375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3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88828" y="531628"/>
            <a:ext cx="736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800" b="1" dirty="0">
                <a:latin typeface="Lora" panose="020B0604020202020204" charset="0"/>
              </a:rPr>
              <a:t>T</a:t>
            </a:r>
            <a:r>
              <a:rPr lang="es-AR" sz="1800" b="1" dirty="0" smtClean="0">
                <a:latin typeface="Lora" panose="020B0604020202020204" charset="0"/>
              </a:rPr>
              <a:t>ransferencias a los establecimientos provinciales de salud</a:t>
            </a:r>
            <a:endParaRPr lang="es-AR" sz="1800" b="1" dirty="0">
              <a:latin typeface="Lora" panose="020B060402020202020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496291" y="1153391"/>
            <a:ext cx="6213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/>
              <a:t>Hospitales de la Ciudad de Salta</a:t>
            </a:r>
            <a:endParaRPr lang="es-AR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24" y="1713599"/>
            <a:ext cx="8603970" cy="213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4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/>
          <p:nvPr/>
        </p:nvSpPr>
        <p:spPr>
          <a:xfrm>
            <a:off x="0" y="5048100"/>
            <a:ext cx="9144000" cy="95400"/>
          </a:xfrm>
          <a:prstGeom prst="rect">
            <a:avLst/>
          </a:prstGeom>
          <a:solidFill>
            <a:srgbClr val="242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42C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0275" y="690275"/>
            <a:ext cx="2371724" cy="39156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495839" y="1116787"/>
            <a:ext cx="6131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>
              <a:solidFill>
                <a:srgbClr val="7030A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470314" y="336470"/>
            <a:ext cx="596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800" b="1" dirty="0" smtClean="0">
                <a:latin typeface="Lora" panose="020B0604020202020204" charset="0"/>
              </a:rPr>
              <a:t>Inversiones </a:t>
            </a:r>
            <a:r>
              <a:rPr lang="es-AR" sz="1800" b="1" dirty="0" smtClean="0">
                <a:latin typeface="Lora" panose="020B0604020202020204" charset="0"/>
              </a:rPr>
              <a:t>realizadas </a:t>
            </a:r>
            <a:r>
              <a:rPr lang="es-AR" sz="1800" b="1" dirty="0" smtClean="0">
                <a:latin typeface="Lora" panose="020B0604020202020204" charset="0"/>
              </a:rPr>
              <a:t>durante marzo 2026 </a:t>
            </a:r>
            <a:endParaRPr lang="es-AR" sz="1800" b="1" dirty="0">
              <a:latin typeface="Lora" panose="020B060402020202020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49482" y="923464"/>
            <a:ext cx="6806046" cy="261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100" b="1" dirty="0" smtClean="0"/>
              <a:t>Los fondos transferidos por el Programa Sumar </a:t>
            </a:r>
            <a:r>
              <a:rPr lang="es-AR" sz="1100" b="1" dirty="0" smtClean="0"/>
              <a:t>se </a:t>
            </a:r>
            <a:r>
              <a:rPr lang="es-AR" sz="1100" b="1" dirty="0" smtClean="0"/>
              <a:t>suman al presupuesto  provincial de Salud</a:t>
            </a:r>
            <a:endParaRPr lang="es-AR" sz="1100" b="1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739805"/>
              </p:ext>
            </p:extLst>
          </p:nvPr>
        </p:nvGraphicFramePr>
        <p:xfrm>
          <a:off x="1049482" y="1301639"/>
          <a:ext cx="6733310" cy="3761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6655">
                  <a:extLst>
                    <a:ext uri="{9D8B030D-6E8A-4147-A177-3AD203B41FA5}">
                      <a16:colId xmlns:a16="http://schemas.microsoft.com/office/drawing/2014/main" val="873904094"/>
                    </a:ext>
                  </a:extLst>
                </a:gridCol>
                <a:gridCol w="3366655">
                  <a:extLst>
                    <a:ext uri="{9D8B030D-6E8A-4147-A177-3AD203B41FA5}">
                      <a16:colId xmlns:a16="http://schemas.microsoft.com/office/drawing/2014/main" val="378986548"/>
                    </a:ext>
                  </a:extLst>
                </a:gridCol>
              </a:tblGrid>
              <a:tr h="289281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Establecimientos</a:t>
                      </a:r>
                      <a:r>
                        <a:rPr lang="es-AR" baseline="0" dirty="0" smtClean="0"/>
                        <a:t> de salud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Inversiones significativas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549118"/>
                  </a:ext>
                </a:extLst>
              </a:tr>
              <a:tr h="491778">
                <a:tc>
                  <a:txBody>
                    <a:bodyPr/>
                    <a:lstStyle/>
                    <a:p>
                      <a:r>
                        <a:rPr lang="es-AR" sz="1200" dirty="0" smtClean="0"/>
                        <a:t>Centro de Salud El Huaico</a:t>
                      </a: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 dirty="0" smtClean="0"/>
                        <a:t>Lockers metálicos de 12 puertas con cerradura</a:t>
                      </a:r>
                      <a:endParaRPr lang="es-A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071197"/>
                  </a:ext>
                </a:extLst>
              </a:tr>
              <a:tr h="289281">
                <a:tc>
                  <a:txBody>
                    <a:bodyPr/>
                    <a:lstStyle/>
                    <a:p>
                      <a:r>
                        <a:rPr lang="es-AR" sz="1200" dirty="0" smtClean="0"/>
                        <a:t>Centro de Salud Villa Los Álamos</a:t>
                      </a: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 dirty="0" smtClean="0"/>
                        <a:t>2 ventiladores</a:t>
                      </a:r>
                      <a:endParaRPr lang="es-A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013046"/>
                  </a:ext>
                </a:extLst>
              </a:tr>
              <a:tr h="491778">
                <a:tc>
                  <a:txBody>
                    <a:bodyPr/>
                    <a:lstStyle/>
                    <a:p>
                      <a:r>
                        <a:rPr lang="es-AR" sz="1200" dirty="0" smtClean="0"/>
                        <a:t>Centro de Salud Villa Soledad</a:t>
                      </a: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 dirty="0" smtClean="0"/>
                        <a:t>1 tensiómetro</a:t>
                      </a:r>
                      <a:r>
                        <a:rPr lang="es-AR" sz="1200" baseline="0" dirty="0" smtClean="0"/>
                        <a:t> digital pediátrico y 1 tensiómetro digital para obesos</a:t>
                      </a:r>
                      <a:endParaRPr lang="es-A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866101"/>
                  </a:ext>
                </a:extLst>
              </a:tr>
              <a:tr h="419730">
                <a:tc>
                  <a:txBody>
                    <a:bodyPr/>
                    <a:lstStyle/>
                    <a:p>
                      <a:r>
                        <a:rPr lang="es-AR" sz="1200" dirty="0" smtClean="0"/>
                        <a:t>Centro</a:t>
                      </a:r>
                      <a:r>
                        <a:rPr lang="es-AR" sz="1200" baseline="0" dirty="0" smtClean="0"/>
                        <a:t> de Salud El Manjón</a:t>
                      </a: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 dirty="0" smtClean="0"/>
                        <a:t>Impresora</a:t>
                      </a:r>
                      <a:r>
                        <a:rPr lang="es-AR" sz="1200" baseline="0" dirty="0" smtClean="0"/>
                        <a:t> multifunción color</a:t>
                      </a:r>
                      <a:endParaRPr lang="es-A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584831"/>
                  </a:ext>
                </a:extLst>
              </a:tr>
              <a:tr h="289281">
                <a:tc>
                  <a:txBody>
                    <a:bodyPr/>
                    <a:lstStyle/>
                    <a:p>
                      <a:r>
                        <a:rPr lang="es-AR" sz="1200" baseline="0" dirty="0" smtClean="0"/>
                        <a:t> </a:t>
                      </a:r>
                      <a:r>
                        <a:rPr lang="es-AR" sz="1200" baseline="0" dirty="0" smtClean="0"/>
                        <a:t>Centro de Salud Villa Lavalle</a:t>
                      </a: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 dirty="0" smtClean="0"/>
                        <a:t>Base de somier</a:t>
                      </a:r>
                      <a:r>
                        <a:rPr lang="es-AR" sz="1200" baseline="0" dirty="0" smtClean="0"/>
                        <a:t> Maxiking de  1 plaza</a:t>
                      </a:r>
                      <a:endParaRPr lang="es-A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066080"/>
                  </a:ext>
                </a:extLst>
              </a:tr>
              <a:tr h="289281">
                <a:tc>
                  <a:txBody>
                    <a:bodyPr/>
                    <a:lstStyle/>
                    <a:p>
                      <a:r>
                        <a:rPr lang="es-AR" sz="1200" dirty="0" smtClean="0"/>
                        <a:t>Centro</a:t>
                      </a:r>
                      <a:r>
                        <a:rPr lang="es-AR" sz="1200" baseline="0" dirty="0" smtClean="0"/>
                        <a:t> de Salud Provipo</a:t>
                      </a: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 dirty="0" smtClean="0"/>
                        <a:t>1 aire acondicionado</a:t>
                      </a:r>
                      <a:endParaRPr lang="es-A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913313"/>
                  </a:ext>
                </a:extLst>
              </a:tr>
              <a:tr h="491778">
                <a:tc>
                  <a:txBody>
                    <a:bodyPr/>
                    <a:lstStyle/>
                    <a:p>
                      <a:r>
                        <a:rPr lang="es-AR" sz="1200" dirty="0" smtClean="0"/>
                        <a:t>Centro</a:t>
                      </a:r>
                      <a:r>
                        <a:rPr lang="es-AR" sz="1200" baseline="0" dirty="0" smtClean="0"/>
                        <a:t> de Salud Limache</a:t>
                      </a: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 dirty="0" smtClean="0"/>
                        <a:t>2 tensiómetros</a:t>
                      </a:r>
                      <a:r>
                        <a:rPr lang="es-AR" sz="1200" baseline="0" dirty="0" smtClean="0"/>
                        <a:t> digitales pediátricos con brazaletes</a:t>
                      </a:r>
                      <a:endParaRPr lang="es-A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871558"/>
                  </a:ext>
                </a:extLst>
              </a:tr>
              <a:tr h="694275">
                <a:tc>
                  <a:txBody>
                    <a:bodyPr/>
                    <a:lstStyle/>
                    <a:p>
                      <a:r>
                        <a:rPr lang="es-AR" sz="1200" dirty="0" smtClean="0"/>
                        <a:t>Centro</a:t>
                      </a:r>
                      <a:r>
                        <a:rPr lang="es-AR" sz="1200" baseline="0" dirty="0" smtClean="0"/>
                        <a:t> de Salud Villa 20 de Junio</a:t>
                      </a: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200" dirty="0" smtClean="0"/>
                        <a:t>4 tensiómetros digitales pediátricos con brazaletes y 1 electro-estimulador</a:t>
                      </a:r>
                      <a:r>
                        <a:rPr lang="es-AR" sz="1200" baseline="0" dirty="0" smtClean="0"/>
                        <a:t> de acción terapéutica </a:t>
                      </a:r>
                      <a:endParaRPr lang="es-A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206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78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/>
          <p:nvPr/>
        </p:nvSpPr>
        <p:spPr>
          <a:xfrm>
            <a:off x="0" y="5048100"/>
            <a:ext cx="9144000" cy="95400"/>
          </a:xfrm>
          <a:prstGeom prst="rect">
            <a:avLst/>
          </a:prstGeom>
          <a:solidFill>
            <a:srgbClr val="242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42C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0275" y="690275"/>
            <a:ext cx="2371724" cy="39156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495839" y="1116787"/>
            <a:ext cx="6131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>
              <a:solidFill>
                <a:srgbClr val="7030A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418779" y="188422"/>
            <a:ext cx="596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800" b="1" dirty="0" smtClean="0">
                <a:latin typeface="Lora" panose="020B0604020202020204" charset="0"/>
              </a:rPr>
              <a:t>Inversiones realizadas durante marzo 2026 </a:t>
            </a:r>
            <a:endParaRPr lang="es-AR" sz="1800" b="1" dirty="0">
              <a:latin typeface="Lora" panose="020B060402020202020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327975"/>
              </p:ext>
            </p:extLst>
          </p:nvPr>
        </p:nvGraphicFramePr>
        <p:xfrm>
          <a:off x="425607" y="563411"/>
          <a:ext cx="7450702" cy="4349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5351">
                  <a:extLst>
                    <a:ext uri="{9D8B030D-6E8A-4147-A177-3AD203B41FA5}">
                      <a16:colId xmlns:a16="http://schemas.microsoft.com/office/drawing/2014/main" val="873904094"/>
                    </a:ext>
                  </a:extLst>
                </a:gridCol>
                <a:gridCol w="3725351">
                  <a:extLst>
                    <a:ext uri="{9D8B030D-6E8A-4147-A177-3AD203B41FA5}">
                      <a16:colId xmlns:a16="http://schemas.microsoft.com/office/drawing/2014/main" val="378986548"/>
                    </a:ext>
                  </a:extLst>
                </a:gridCol>
              </a:tblGrid>
              <a:tr h="303746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Establecimientos</a:t>
                      </a:r>
                      <a:r>
                        <a:rPr lang="es-AR" baseline="0" dirty="0" smtClean="0"/>
                        <a:t> de salud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Inversiones significativas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549118"/>
                  </a:ext>
                </a:extLst>
              </a:tr>
              <a:tr h="742380">
                <a:tc>
                  <a:txBody>
                    <a:bodyPr/>
                    <a:lstStyle/>
                    <a:p>
                      <a:r>
                        <a:rPr lang="es-AR" dirty="0" smtClean="0"/>
                        <a:t>Centro de Salud Barrio San Ignacio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10 sillas</a:t>
                      </a:r>
                      <a:r>
                        <a:rPr lang="es-AR" baseline="0" dirty="0" smtClean="0"/>
                        <a:t> metálicas y asientos con respaldo de polipropileno y 5 sillas de oficina rodantes básicas negras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071197"/>
                  </a:ext>
                </a:extLst>
              </a:tr>
              <a:tr h="516369">
                <a:tc>
                  <a:txBody>
                    <a:bodyPr/>
                    <a:lstStyle/>
                    <a:p>
                      <a:r>
                        <a:rPr lang="es-AR" dirty="0" smtClean="0"/>
                        <a:t> </a:t>
                      </a:r>
                      <a:r>
                        <a:rPr lang="es-AR" dirty="0" smtClean="0"/>
                        <a:t>Centro</a:t>
                      </a:r>
                      <a:r>
                        <a:rPr lang="es-AR" baseline="0" dirty="0" smtClean="0"/>
                        <a:t> de Salud de Villa Floresta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4 tensiómetros digitales con brazaletes pediátricos 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013046"/>
                  </a:ext>
                </a:extLst>
              </a:tr>
              <a:tr h="353739">
                <a:tc>
                  <a:txBody>
                    <a:bodyPr/>
                    <a:lstStyle/>
                    <a:p>
                      <a:r>
                        <a:rPr lang="es-AR" dirty="0" smtClean="0"/>
                        <a:t>Centro de Salud de San Lorenzo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2 CPU</a:t>
                      </a:r>
                      <a:r>
                        <a:rPr lang="es-AR" baseline="0" dirty="0" smtClean="0"/>
                        <a:t> completos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866101"/>
                  </a:ext>
                </a:extLst>
              </a:tr>
              <a:tr h="312665">
                <a:tc>
                  <a:txBody>
                    <a:bodyPr/>
                    <a:lstStyle/>
                    <a:p>
                      <a:r>
                        <a:rPr lang="es-AR" dirty="0" smtClean="0"/>
                        <a:t>Hospital</a:t>
                      </a:r>
                      <a:r>
                        <a:rPr lang="es-AR" baseline="0" dirty="0" smtClean="0"/>
                        <a:t> de Apolinario Saravia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Lavatorio y grifería y 3 depósitos para baños   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584831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s-AR" dirty="0" smtClean="0"/>
                        <a:t>Centro de Salud</a:t>
                      </a:r>
                      <a:r>
                        <a:rPr lang="es-AR" baseline="0" dirty="0" smtClean="0"/>
                        <a:t> Portezuelo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3 tensiómetros digitales pediátricos con brazaletes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066080"/>
                  </a:ext>
                </a:extLst>
              </a:tr>
              <a:tr h="303746">
                <a:tc>
                  <a:txBody>
                    <a:bodyPr/>
                    <a:lstStyle/>
                    <a:p>
                      <a:r>
                        <a:rPr lang="es-AR" dirty="0" smtClean="0"/>
                        <a:t>Centro de Salud Finca San Luis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2 sillones ergométricos</a:t>
                      </a:r>
                      <a:r>
                        <a:rPr lang="es-AR" baseline="0" dirty="0" smtClean="0"/>
                        <a:t> con brazos y asientos tapizados en </a:t>
                      </a:r>
                      <a:r>
                        <a:rPr lang="es-AR" baseline="0" dirty="0" err="1" smtClean="0"/>
                        <a:t>ecocuero</a:t>
                      </a:r>
                      <a:r>
                        <a:rPr lang="es-AR" baseline="0" dirty="0" smtClean="0"/>
                        <a:t> y 1 impresora Laser HP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913313"/>
                  </a:ext>
                </a:extLst>
              </a:tr>
              <a:tr h="349827">
                <a:tc>
                  <a:txBody>
                    <a:bodyPr/>
                    <a:lstStyle/>
                    <a:p>
                      <a:r>
                        <a:rPr lang="es-AR" dirty="0" smtClean="0"/>
                        <a:t>Centro</a:t>
                      </a:r>
                      <a:r>
                        <a:rPr lang="es-AR" baseline="0" dirty="0" smtClean="0"/>
                        <a:t> de Salud de Barrio Tres Cerritos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10 sillas giratorias con apoya</a:t>
                      </a:r>
                      <a:r>
                        <a:rPr lang="es-AR" baseline="0" dirty="0" smtClean="0"/>
                        <a:t> brazos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871558"/>
                  </a:ext>
                </a:extLst>
              </a:tr>
              <a:tr h="516369">
                <a:tc>
                  <a:txBody>
                    <a:bodyPr/>
                    <a:lstStyle/>
                    <a:p>
                      <a:r>
                        <a:rPr lang="es-AR" dirty="0" smtClean="0"/>
                        <a:t>Centro de Salud El Mirador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4 tensiómetros digitales pediátricos</a:t>
                      </a:r>
                      <a:r>
                        <a:rPr lang="es-AR" baseline="0" dirty="0" smtClean="0"/>
                        <a:t> con brazaletes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206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2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BASE MINISTERIO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3439</TotalTime>
  <Words>1133</Words>
  <Application>Microsoft Office PowerPoint</Application>
  <PresentationFormat>Presentación en pantalla (16:9)</PresentationFormat>
  <Paragraphs>114</Paragraphs>
  <Slides>14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Lora</vt:lpstr>
      <vt:lpstr>Arial</vt:lpstr>
      <vt:lpstr>Times New Roman</vt:lpstr>
      <vt:lpstr>Montserrat Medium</vt:lpstr>
      <vt:lpstr>Montserrat</vt:lpstr>
      <vt:lpstr>PPT BASE MINISTERIOS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GABRIELA</cp:lastModifiedBy>
  <cp:revision>345</cp:revision>
  <dcterms:modified xsi:type="dcterms:W3CDTF">2026-06-04T14:04:52Z</dcterms:modified>
</cp:coreProperties>
</file>